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81" r:id="rId2"/>
    <p:sldId id="283" r:id="rId3"/>
    <p:sldId id="314" r:id="rId4"/>
    <p:sldId id="301" r:id="rId5"/>
    <p:sldId id="316" r:id="rId6"/>
    <p:sldId id="302" r:id="rId7"/>
    <p:sldId id="304" r:id="rId8"/>
    <p:sldId id="305" r:id="rId9"/>
    <p:sldId id="306" r:id="rId10"/>
    <p:sldId id="317" r:id="rId11"/>
    <p:sldId id="318" r:id="rId12"/>
    <p:sldId id="307" r:id="rId13"/>
    <p:sldId id="300" r:id="rId14"/>
  </p:sldIdLst>
  <p:sldSz cx="9144000" cy="6858000" type="screen4x3"/>
  <p:notesSz cx="6797675" cy="9926638"/>
  <p:defaultTextStyle>
    <a:defPPr>
      <a:defRPr lang="da-DK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40172" initials="4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n typografi, intet git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89757" autoAdjust="0"/>
  </p:normalViewPr>
  <p:slideViewPr>
    <p:cSldViewPr>
      <p:cViewPr varScale="1">
        <p:scale>
          <a:sx n="66" d="100"/>
          <a:sy n="66" d="100"/>
        </p:scale>
        <p:origin x="164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3666" y="-11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C94E661-1460-4239-9F4E-09D0E4F52139}" type="datetimeFigureOut">
              <a:rPr lang="da-DK"/>
              <a:pPr>
                <a:defRPr/>
              </a:pPr>
              <a:t>22-05-2018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03C8437-8941-4813-A45D-7C1BB770F10E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F2F0A78-B53D-42EF-ABA2-97B742286747}" type="datetimeFigureOut">
              <a:rPr lang="da-DK"/>
              <a:pPr>
                <a:defRPr/>
              </a:pPr>
              <a:t>22-05-2018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a-DK" noProof="0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noProof="0"/>
              <a:t>Klik for at redigere typografi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38E570F-E3F9-42C2-B551-92C900850425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Pladsholder til diasbille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Pladsholder til no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21134F4-F000-4003-BCE0-E8295B2F527F}" type="slidenum">
              <a:rPr lang="da-DK" smtClean="0"/>
              <a:pPr>
                <a:defRPr/>
              </a:pPr>
              <a:t>1</a:t>
            </a:fld>
            <a:endParaRPr lang="da-DK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2-delt program – Hvor</a:t>
            </a:r>
            <a:r>
              <a:rPr lang="da-DK" baseline="0" dirty="0"/>
              <a:t> skal vi hen?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8E570F-E3F9-42C2-B551-92C900850425}" type="slidenum">
              <a:rPr lang="da-DK" smtClean="0"/>
              <a:pPr>
                <a:defRPr/>
              </a:pPr>
              <a:t>2</a:t>
            </a:fld>
            <a:endParaRPr lang="da-D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571480"/>
            <a:ext cx="9144000" cy="1470025"/>
          </a:xfrm>
        </p:spPr>
        <p:txBody>
          <a:bodyPr>
            <a:normAutofit/>
          </a:bodyPr>
          <a:lstStyle>
            <a:lvl1pPr algn="ctr">
              <a:defRPr sz="3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a-DK"/>
              <a:t>Klik for at redigere titeltypografi i masteren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0" y="2000240"/>
            <a:ext cx="9144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dirty="0"/>
              <a:t>Klik for at redigere undertiteltypografien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5D5BE-9ABD-4F26-9A79-0C27766A2A2B}" type="datetimeFigureOut">
              <a:rPr lang="da-DK"/>
              <a:pPr>
                <a:defRPr/>
              </a:pPr>
              <a:t>22-05-2018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88952"/>
            <a:ext cx="8229600" cy="1296974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Klik for at redigere titeltypografi i masteren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dirty="0"/>
              <a:t>Klik for at redigere typografi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20C04-AD4D-4C20-A7BC-BE79AEE68B4D}" type="datetimeFigureOut">
              <a:rPr lang="da-DK"/>
              <a:pPr>
                <a:defRPr/>
              </a:pPr>
              <a:t>22-05-2018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785818"/>
          </a:xfrm>
        </p:spPr>
        <p:txBody>
          <a:bodyPr>
            <a:normAutofit/>
          </a:bodyPr>
          <a:lstStyle>
            <a:lvl1pPr>
              <a:defRPr sz="3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a-DK"/>
              <a:t>Klik for at redigere titeltypografi i masteren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85736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dirty="0"/>
              <a:t>Klik for at redigere typografi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497126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dirty="0"/>
              <a:t>Klik for at redigere typografi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85736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dirty="0"/>
              <a:t>Klik for at redigere typografi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497126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dirty="0"/>
              <a:t>Klik for at redigere typografi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7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45618-60F1-4FE6-9621-B08E9AE675F2}" type="datetimeFigureOut">
              <a:rPr lang="da-DK"/>
              <a:pPr>
                <a:defRPr/>
              </a:pPr>
              <a:t>22-05-2018</a:t>
            </a:fld>
            <a:endParaRPr lang="da-DK"/>
          </a:p>
        </p:txBody>
      </p:sp>
      <p:sp>
        <p:nvSpPr>
          <p:cNvPr id="8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dsholder til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br>
              <a:rPr lang="da-DK"/>
            </a:br>
            <a:br>
              <a:rPr lang="da-DK"/>
            </a:br>
            <a:r>
              <a:rPr lang="da-DK"/>
              <a:t>Overskrift</a:t>
            </a:r>
            <a:br>
              <a:rPr lang="da-DK"/>
            </a:br>
            <a:endParaRPr lang="da-DK"/>
          </a:p>
        </p:txBody>
      </p:sp>
      <p:sp>
        <p:nvSpPr>
          <p:cNvPr id="1027" name="Pladsholder til tekst 2"/>
          <p:cNvSpPr>
            <a:spLocks noGrp="1"/>
          </p:cNvSpPr>
          <p:nvPr>
            <p:ph type="body" idx="1"/>
          </p:nvPr>
        </p:nvSpPr>
        <p:spPr bwMode="auto">
          <a:xfrm>
            <a:off x="457200" y="1857375"/>
            <a:ext cx="8229600" cy="426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typografi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780A170-2D99-4BCA-B056-80C8AB1D96ED}" type="datetimeFigureOut">
              <a:rPr lang="da-DK"/>
              <a:pPr>
                <a:defRPr/>
              </a:pPr>
              <a:t>22-05-2018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da-DK"/>
          </a:p>
        </p:txBody>
      </p:sp>
      <p:pic>
        <p:nvPicPr>
          <p:cNvPr id="1030" name="Billede 8" descr="byvaaben_logo.jpg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0913" y="4851400"/>
            <a:ext cx="1771650" cy="193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el 8"/>
          <p:cNvSpPr>
            <a:spLocks noGrp="1"/>
          </p:cNvSpPr>
          <p:nvPr>
            <p:ph type="title"/>
          </p:nvPr>
        </p:nvSpPr>
        <p:spPr>
          <a:xfrm>
            <a:off x="468313" y="1268413"/>
            <a:ext cx="8229600" cy="1008062"/>
          </a:xfrm>
        </p:spPr>
        <p:txBody>
          <a:bodyPr/>
          <a:lstStyle/>
          <a:p>
            <a:pPr algn="ctr"/>
            <a:r>
              <a:rPr lang="da-DK" sz="2800" dirty="0">
                <a:latin typeface="Arial" charset="0"/>
                <a:cs typeface="Arial" charset="0"/>
              </a:rPr>
              <a:t>Informationsmøde om brugerråd</a:t>
            </a:r>
            <a:br>
              <a:rPr lang="da-DK" sz="2800" dirty="0">
                <a:latin typeface="Arial" charset="0"/>
                <a:cs typeface="Arial" charset="0"/>
              </a:rPr>
            </a:br>
            <a:r>
              <a:rPr lang="da-DK" sz="2800" dirty="0">
                <a:latin typeface="Arial" charset="0"/>
                <a:cs typeface="Arial" charset="0"/>
              </a:rPr>
              <a:t>Ishøj Fællesantenne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420888"/>
            <a:ext cx="4891716" cy="3339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sz="2400" dirty="0"/>
              <a:t>Valg af repræsentanter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da-DK" sz="2000" dirty="0"/>
          </a:p>
          <a:p>
            <a:pPr>
              <a:buNone/>
            </a:pPr>
            <a:r>
              <a:rPr lang="da-DK" sz="2000" u="sng" dirty="0"/>
              <a:t>Forslag:</a:t>
            </a:r>
          </a:p>
          <a:p>
            <a:r>
              <a:rPr lang="da-DK" sz="2000" dirty="0"/>
              <a:t>Kommunen inviterer til valgmøde på Rådhuset den 12. juni kl. 16-18.</a:t>
            </a:r>
          </a:p>
          <a:p>
            <a:endParaRPr lang="da-DK" sz="2000" dirty="0"/>
          </a:p>
          <a:p>
            <a:r>
              <a:rPr lang="da-DK" sz="2000" dirty="0"/>
              <a:t>Kandidater, der ønsker at stille op, melder sig til kommunen inden den 28. maj kl. 12.00.</a:t>
            </a:r>
          </a:p>
          <a:p>
            <a:pPr>
              <a:buNone/>
            </a:pPr>
            <a:endParaRPr lang="da-DK" sz="2000" dirty="0"/>
          </a:p>
          <a:p>
            <a:r>
              <a:rPr lang="da-DK" sz="2000" dirty="0"/>
              <a:t>10 dage før valgmødet meldes opstillede kandidater ud til alle bestyrelser og på kommunens hjemmeside.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sz="2400" dirty="0"/>
              <a:t>Videre proces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da-DK" sz="2000" dirty="0"/>
          </a:p>
          <a:p>
            <a:r>
              <a:rPr lang="da-DK" sz="2000" dirty="0">
                <a:latin typeface="Arial" charset="0"/>
                <a:cs typeface="Arial" charset="0"/>
              </a:rPr>
              <a:t>Første møde afholdes i august</a:t>
            </a:r>
          </a:p>
          <a:p>
            <a:pPr lvl="1">
              <a:buNone/>
            </a:pPr>
            <a:r>
              <a:rPr lang="da-DK" sz="1600" dirty="0">
                <a:latin typeface="Arial" charset="0"/>
                <a:cs typeface="Arial" charset="0"/>
              </a:rPr>
              <a:t>Dagsorden til møderne fastsættes selvfølgelig af brugerrådet/formand.</a:t>
            </a:r>
          </a:p>
          <a:p>
            <a:pPr lvl="1">
              <a:buNone/>
            </a:pPr>
            <a:r>
              <a:rPr lang="da-DK" sz="1600" dirty="0">
                <a:latin typeface="Arial" charset="0"/>
                <a:cs typeface="Arial" charset="0"/>
              </a:rPr>
              <a:t>Ishøj Kommune vil foreslå, at dagsorden til første møde er:</a:t>
            </a:r>
          </a:p>
          <a:p>
            <a:pPr lvl="1"/>
            <a:r>
              <a:rPr lang="da-DK" sz="1600" dirty="0">
                <a:latin typeface="Arial" charset="0"/>
                <a:cs typeface="Arial" charset="0"/>
              </a:rPr>
              <a:t>Konstituering af bestyrelsen, herunder valg af formand</a:t>
            </a:r>
          </a:p>
          <a:p>
            <a:pPr lvl="1"/>
            <a:r>
              <a:rPr lang="da-DK" sz="1600" dirty="0">
                <a:latin typeface="Arial" charset="0"/>
                <a:cs typeface="Arial" charset="0"/>
              </a:rPr>
              <a:t>Møderække </a:t>
            </a:r>
          </a:p>
          <a:p>
            <a:pPr lvl="1"/>
            <a:r>
              <a:rPr lang="da-DK" sz="1600" dirty="0">
                <a:latin typeface="Arial" charset="0"/>
                <a:cs typeface="Arial" charset="0"/>
              </a:rPr>
              <a:t>Aftale emner til kommende møder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sz="2400" dirty="0"/>
              <a:t>Drøftelser i medlemsgrupper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000" dirty="0"/>
              <a:t>Hvad forventer I af et brugerråd? (kommissorium ligger på bordene)</a:t>
            </a:r>
          </a:p>
          <a:p>
            <a:pPr>
              <a:buNone/>
            </a:pPr>
            <a:endParaRPr lang="da-DK" sz="2000" dirty="0"/>
          </a:p>
          <a:p>
            <a:r>
              <a:rPr lang="da-DK" sz="2000" dirty="0"/>
              <a:t>Rammer for brugerrådets arbejde – hvad er vigtigt?</a:t>
            </a:r>
          </a:p>
          <a:p>
            <a:pPr lvl="1"/>
            <a:r>
              <a:rPr lang="da-DK" sz="1600" dirty="0"/>
              <a:t>Samarbejde med byråd/ Økonomi- og Planudvalget</a:t>
            </a:r>
          </a:p>
          <a:p>
            <a:pPr lvl="1"/>
            <a:r>
              <a:rPr lang="da-DK" sz="1600" dirty="0"/>
              <a:t>Samarbejde med bestyrelser</a:t>
            </a:r>
          </a:p>
          <a:p>
            <a:pPr lvl="1"/>
            <a:r>
              <a:rPr lang="da-DK" sz="1600" dirty="0"/>
              <a:t>Samarbejde Internt</a:t>
            </a:r>
          </a:p>
          <a:p>
            <a:pPr lvl="1"/>
            <a:r>
              <a:rPr lang="da-DK" sz="1600" dirty="0"/>
              <a:t>Særlige forventninger fra brugerne, der skal håndteres</a:t>
            </a:r>
          </a:p>
          <a:p>
            <a:pPr>
              <a:buNone/>
            </a:pPr>
            <a:endParaRPr lang="da-DK" sz="2000" dirty="0"/>
          </a:p>
          <a:p>
            <a:r>
              <a:rPr lang="da-DK" sz="2000" dirty="0"/>
              <a:t>Hvordan vil I vælge jeres repræsentanter?</a:t>
            </a:r>
          </a:p>
          <a:p>
            <a:pPr lvl="1"/>
            <a:r>
              <a:rPr lang="da-DK" sz="1600" dirty="0"/>
              <a:t>Fælles valgmøde på Rådhuset i juni?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1800" dirty="0">
                <a:latin typeface="Arial" charset="0"/>
                <a:cs typeface="Arial" charset="0"/>
              </a:rPr>
              <a:t>Gruppernes drøftelser </a:t>
            </a:r>
          </a:p>
          <a:p>
            <a:endParaRPr lang="da-DK" sz="1800" dirty="0">
              <a:latin typeface="Arial" charset="0"/>
              <a:cs typeface="Arial" charset="0"/>
            </a:endParaRPr>
          </a:p>
          <a:p>
            <a:r>
              <a:rPr lang="da-DK" sz="1800" dirty="0">
                <a:latin typeface="Arial" charset="0"/>
                <a:cs typeface="Arial" charset="0"/>
              </a:rPr>
              <a:t>Spørgsmål</a:t>
            </a:r>
          </a:p>
          <a:p>
            <a:pPr>
              <a:buNone/>
            </a:pPr>
            <a:endParaRPr lang="da-DK" sz="1800" dirty="0">
              <a:latin typeface="Arial" charset="0"/>
              <a:cs typeface="Arial" charset="0"/>
            </a:endParaRPr>
          </a:p>
          <a:p>
            <a:r>
              <a:rPr lang="da-DK" sz="1800" dirty="0">
                <a:latin typeface="Arial" charset="0"/>
                <a:cs typeface="Arial" charset="0"/>
              </a:rPr>
              <a:t>Repræsentanter vælges inden sommerferien</a:t>
            </a:r>
          </a:p>
          <a:p>
            <a:r>
              <a:rPr lang="da-DK" sz="1800" dirty="0">
                <a:latin typeface="Arial" charset="0"/>
                <a:cs typeface="Arial" charset="0"/>
              </a:rPr>
              <a:t>Første møde afholdes i august</a:t>
            </a:r>
          </a:p>
          <a:p>
            <a:r>
              <a:rPr lang="da-DK" sz="1800" dirty="0">
                <a:latin typeface="Arial" charset="0"/>
                <a:cs typeface="Arial" charset="0"/>
              </a:rPr>
              <a:t>Almindelig </a:t>
            </a:r>
            <a:r>
              <a:rPr lang="da-DK" sz="1800" dirty="0" err="1">
                <a:latin typeface="Arial" charset="0"/>
                <a:cs typeface="Arial" charset="0"/>
              </a:rPr>
              <a:t>brugerråds</a:t>
            </a:r>
            <a:r>
              <a:rPr lang="da-DK" sz="1800" dirty="0">
                <a:latin typeface="Arial" charset="0"/>
                <a:cs typeface="Arial" charset="0"/>
              </a:rPr>
              <a:t> aktivitet fra september</a:t>
            </a:r>
          </a:p>
          <a:p>
            <a:endParaRPr lang="da-DK" sz="2000" dirty="0">
              <a:latin typeface="Arial" charset="0"/>
              <a:cs typeface="Arial" charset="0"/>
            </a:endParaRPr>
          </a:p>
          <a:p>
            <a:endParaRPr lang="da-DK" sz="2000" dirty="0">
              <a:latin typeface="Arial" charset="0"/>
              <a:cs typeface="Arial" charset="0"/>
            </a:endParaRPr>
          </a:p>
          <a:p>
            <a:pPr algn="ctr">
              <a:buNone/>
            </a:pPr>
            <a:r>
              <a:rPr lang="da-DK" sz="2000" b="1" dirty="0">
                <a:latin typeface="Arial" charset="0"/>
                <a:cs typeface="Arial" charset="0"/>
              </a:rPr>
              <a:t>Tak for i dag</a:t>
            </a:r>
            <a:endParaRPr lang="da-DK" sz="1600" b="1" dirty="0">
              <a:latin typeface="Arial" charset="0"/>
              <a:cs typeface="Arial" charset="0"/>
            </a:endParaRPr>
          </a:p>
          <a:p>
            <a:endParaRPr lang="da-DK" sz="2200" dirty="0">
              <a:latin typeface="Arial" charset="0"/>
              <a:cs typeface="Arial" charset="0"/>
            </a:endParaRPr>
          </a:p>
          <a:p>
            <a:endParaRPr lang="da-DK" sz="2200" dirty="0">
              <a:latin typeface="Arial" charset="0"/>
              <a:cs typeface="Arial" charset="0"/>
            </a:endParaRPr>
          </a:p>
          <a:p>
            <a:endParaRPr lang="da-DK" sz="2000" dirty="0">
              <a:latin typeface="Arial" charset="0"/>
              <a:cs typeface="Arial" charset="0"/>
            </a:endParaRPr>
          </a:p>
          <a:p>
            <a:endParaRPr lang="da-DK" sz="2000" dirty="0">
              <a:latin typeface="Arial" charset="0"/>
              <a:cs typeface="Arial" charset="0"/>
            </a:endParaRPr>
          </a:p>
          <a:p>
            <a:endParaRPr lang="da-DK" sz="2000" dirty="0">
              <a:latin typeface="Arial" charset="0"/>
              <a:cs typeface="Arial" charset="0"/>
            </a:endParaRPr>
          </a:p>
          <a:p>
            <a:pPr algn="ctr">
              <a:buFont typeface="Arial" charset="0"/>
              <a:buNone/>
            </a:pPr>
            <a:endParaRPr lang="da-DK" sz="2000" dirty="0">
              <a:latin typeface="Arial" charset="0"/>
              <a:cs typeface="Arial" charset="0"/>
            </a:endParaRPr>
          </a:p>
        </p:txBody>
      </p:sp>
      <p:sp>
        <p:nvSpPr>
          <p:cNvPr id="4" name="Tekstboks 3"/>
          <p:cNvSpPr txBox="1"/>
          <p:nvPr/>
        </p:nvSpPr>
        <p:spPr>
          <a:xfrm>
            <a:off x="1619672" y="836712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400" b="1" dirty="0">
                <a:cs typeface="Arial" charset="0"/>
              </a:rPr>
              <a:t>Opsamling </a:t>
            </a:r>
            <a:endParaRPr lang="da-DK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ctrTitle"/>
          </p:nvPr>
        </p:nvSpPr>
        <p:spPr>
          <a:xfrm>
            <a:off x="0" y="549275"/>
            <a:ext cx="9144000" cy="1470025"/>
          </a:xfrm>
        </p:spPr>
        <p:txBody>
          <a:bodyPr>
            <a:normAutofit/>
          </a:bodyPr>
          <a:lstStyle/>
          <a:p>
            <a:pPr eaLnBrk="1" hangingPunct="1"/>
            <a:r>
              <a:rPr lang="da-DK" sz="2400" dirty="0">
                <a:latin typeface="Arial" charset="0"/>
                <a:cs typeface="Arial" charset="0"/>
              </a:rPr>
              <a:t>Dagsorden</a:t>
            </a:r>
          </a:p>
        </p:txBody>
      </p:sp>
      <p:sp>
        <p:nvSpPr>
          <p:cNvPr id="3075" name="Undertitel 2"/>
          <p:cNvSpPr>
            <a:spLocks noGrp="1"/>
          </p:cNvSpPr>
          <p:nvPr>
            <p:ph type="subTitle" idx="1"/>
          </p:nvPr>
        </p:nvSpPr>
        <p:spPr>
          <a:xfrm>
            <a:off x="0" y="2000250"/>
            <a:ext cx="9144000" cy="4308475"/>
          </a:xfrm>
        </p:spPr>
        <p:txBody>
          <a:bodyPr>
            <a:noAutofit/>
          </a:bodyPr>
          <a:lstStyle/>
          <a:p>
            <a:pPr lvl="1" algn="l" eaLnBrk="1" hangingPunct="1">
              <a:buFont typeface="Arial" pitchFamily="34" charset="0"/>
              <a:buChar char="•"/>
            </a:pPr>
            <a:r>
              <a:rPr lang="da-DK" sz="2200" dirty="0">
                <a:solidFill>
                  <a:schemeClr val="tx1"/>
                </a:solidFill>
                <a:latin typeface="Arial" charset="0"/>
                <a:cs typeface="Arial" charset="0"/>
              </a:rPr>
              <a:t>17.00 Velkomst v. OBJ</a:t>
            </a:r>
          </a:p>
          <a:p>
            <a:pPr lvl="1" algn="l" eaLnBrk="1" hangingPunct="1">
              <a:buFont typeface="Arial" pitchFamily="34" charset="0"/>
              <a:buChar char="•"/>
            </a:pPr>
            <a:endParaRPr lang="da-DK" sz="22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lvl="1" algn="l" eaLnBrk="1" hangingPunct="1">
              <a:buFont typeface="Arial" pitchFamily="34" charset="0"/>
              <a:buChar char="•"/>
            </a:pPr>
            <a:r>
              <a:rPr lang="da-DK" sz="2200" dirty="0">
                <a:solidFill>
                  <a:schemeClr val="tx1"/>
                </a:solidFill>
                <a:latin typeface="Arial" charset="0"/>
                <a:cs typeface="Arial" charset="0"/>
              </a:rPr>
              <a:t>17.10 Præsentation af rammerne for den videre proces</a:t>
            </a:r>
          </a:p>
          <a:p>
            <a:pPr lvl="1" algn="l" eaLnBrk="1" hangingPunct="1"/>
            <a:endParaRPr lang="da-DK" sz="22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lvl="1" algn="l" eaLnBrk="1" hangingPunct="1">
              <a:buFont typeface="Arial" pitchFamily="34" charset="0"/>
              <a:buChar char="•"/>
            </a:pPr>
            <a:r>
              <a:rPr lang="da-DK" sz="2200" dirty="0">
                <a:solidFill>
                  <a:schemeClr val="tx1"/>
                </a:solidFill>
                <a:latin typeface="Arial" charset="0"/>
                <a:cs typeface="Arial" charset="0"/>
              </a:rPr>
              <a:t>17.30 Drøftelser i grupper</a:t>
            </a:r>
          </a:p>
          <a:p>
            <a:pPr lvl="1" algn="l" eaLnBrk="1" hangingPunct="1">
              <a:buFont typeface="Arial" pitchFamily="34" charset="0"/>
              <a:buChar char="•"/>
            </a:pPr>
            <a:endParaRPr lang="da-DK" sz="22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lvl="1" algn="l" eaLnBrk="1" hangingPunct="1">
              <a:buFont typeface="Arial" pitchFamily="34" charset="0"/>
              <a:buChar char="•"/>
            </a:pPr>
            <a:r>
              <a:rPr lang="da-DK" sz="2200" dirty="0">
                <a:solidFill>
                  <a:schemeClr val="tx1"/>
                </a:solidFill>
                <a:latin typeface="Arial" charset="0"/>
                <a:cs typeface="Arial" charset="0"/>
              </a:rPr>
              <a:t>18.00 Opsamling og spørgsmål</a:t>
            </a:r>
          </a:p>
          <a:p>
            <a:pPr lvl="1" algn="l" eaLnBrk="1" hangingPunct="1">
              <a:buFont typeface="Arial" pitchFamily="34" charset="0"/>
              <a:buChar char="•"/>
            </a:pPr>
            <a:endParaRPr lang="da-DK" sz="22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lvl="1" algn="l" eaLnBrk="1" hangingPunct="1">
              <a:buFont typeface="Arial" pitchFamily="34" charset="0"/>
              <a:buChar char="•"/>
            </a:pPr>
            <a:r>
              <a:rPr lang="da-DK" sz="2200" dirty="0">
                <a:solidFill>
                  <a:schemeClr val="tx1"/>
                </a:solidFill>
                <a:latin typeface="Arial" charset="0"/>
                <a:cs typeface="Arial" charset="0"/>
              </a:rPr>
              <a:t>18.30 Tak for i dag</a:t>
            </a:r>
          </a:p>
          <a:p>
            <a:pPr lvl="1" algn="l" eaLnBrk="1" hangingPunct="1"/>
            <a:endParaRPr lang="da-DK" sz="2200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sz="2400" dirty="0"/>
              <a:t>Spørgsmål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sz="2000" dirty="0"/>
          </a:p>
          <a:p>
            <a:r>
              <a:rPr lang="da-DK" sz="2000" dirty="0"/>
              <a:t>Spørgsmål skrives ned på kort og sættes op på væggen i løbet af mødet. </a:t>
            </a:r>
          </a:p>
          <a:p>
            <a:r>
              <a:rPr lang="da-DK" sz="2000" dirty="0"/>
              <a:t>Afslutningsvis læses spørgsmål læses op og besvares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sz="2400" dirty="0"/>
              <a:t>Status på Ishøj Fællesantenne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000" dirty="0"/>
              <a:t>Kabelplus har haft koncessionen i 1 år d. 1/6 2018</a:t>
            </a:r>
          </a:p>
          <a:p>
            <a:pPr>
              <a:buNone/>
            </a:pPr>
            <a:endParaRPr lang="da-DK" sz="2000" dirty="0"/>
          </a:p>
          <a:p>
            <a:r>
              <a:rPr lang="da-DK" sz="2000" dirty="0"/>
              <a:t>Opgradering til </a:t>
            </a:r>
            <a:r>
              <a:rPr lang="da-DK" sz="2000" dirty="0" err="1"/>
              <a:t>Docsis</a:t>
            </a:r>
            <a:r>
              <a:rPr lang="da-DK" sz="2000" dirty="0"/>
              <a:t> 3.1 er i gang og forventes færdig d. 31. oktober 2018 (50% af arbejdet er udført)</a:t>
            </a:r>
          </a:p>
          <a:p>
            <a:endParaRPr lang="da-DK" sz="2000" dirty="0"/>
          </a:p>
          <a:p>
            <a:r>
              <a:rPr lang="da-DK" sz="2000" dirty="0"/>
              <a:t>Renovering af anlægget</a:t>
            </a:r>
          </a:p>
          <a:p>
            <a:endParaRPr lang="da-DK" sz="2000" dirty="0"/>
          </a:p>
          <a:p>
            <a:r>
              <a:rPr lang="da-DK" sz="2000" dirty="0"/>
              <a:t>Fællesantennen skal overdrages til borgerne i den nærmeste fremtid – Hvordan?</a:t>
            </a:r>
          </a:p>
          <a:p>
            <a:pPr>
              <a:buNone/>
            </a:pPr>
            <a:endParaRPr lang="da-DK" sz="2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781406" y="907163"/>
            <a:ext cx="7528465" cy="1373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147" tIns="40074" rIns="80147" bIns="40074">
            <a:spAutoFit/>
          </a:bodyPr>
          <a:lstStyle/>
          <a:p>
            <a:pPr marL="300552" indent="-300552">
              <a:buFontTx/>
              <a:buChar char="•"/>
              <a:defRPr/>
            </a:pPr>
            <a:endParaRPr lang="da-DK" dirty="0">
              <a:latin typeface="Century Gothic" panose="020B0502020202020204" pitchFamily="34" charset="0"/>
            </a:endParaRPr>
          </a:p>
          <a:p>
            <a:pPr marL="300552" indent="-300552">
              <a:buFontTx/>
              <a:buChar char="•"/>
              <a:defRPr/>
            </a:pPr>
            <a:endParaRPr lang="da-DK" sz="2100" dirty="0">
              <a:latin typeface="Century Gothic" panose="020B0502020202020204" pitchFamily="34" charset="0"/>
            </a:endParaRPr>
          </a:p>
          <a:p>
            <a:pPr marL="300552" indent="-300552">
              <a:buFontTx/>
              <a:buChar char="•"/>
              <a:defRPr/>
            </a:pPr>
            <a:endParaRPr lang="da-DK" sz="2100" dirty="0">
              <a:latin typeface="Century Gothic" panose="020B0502020202020204" pitchFamily="34" charset="0"/>
              <a:cs typeface="Arial" charset="0"/>
            </a:endParaRPr>
          </a:p>
          <a:p>
            <a:pPr eaLnBrk="1" hangingPunct="1">
              <a:defRPr/>
            </a:pPr>
            <a:endParaRPr lang="da-DK" sz="2100" b="1" dirty="0">
              <a:cs typeface="Arial" charset="0"/>
            </a:endParaRP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C0E9F774-55A2-4007-8C96-78CB43F09A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3" y="907163"/>
            <a:ext cx="8970192" cy="4484683"/>
          </a:xfrm>
          <a:prstGeom prst="rect">
            <a:avLst/>
          </a:prstGeom>
        </p:spPr>
      </p:pic>
      <p:sp>
        <p:nvSpPr>
          <p:cNvPr id="4" name="Kombinationstegning: figur 3">
            <a:extLst>
              <a:ext uri="{FF2B5EF4-FFF2-40B4-BE49-F238E27FC236}">
                <a16:creationId xmlns:a16="http://schemas.microsoft.com/office/drawing/2014/main" id="{979B5775-727D-494D-BE1B-5B44D0C9261E}"/>
              </a:ext>
            </a:extLst>
          </p:cNvPr>
          <p:cNvSpPr/>
          <p:nvPr/>
        </p:nvSpPr>
        <p:spPr>
          <a:xfrm>
            <a:off x="6214482" y="3591459"/>
            <a:ext cx="707119" cy="786082"/>
          </a:xfrm>
          <a:custGeom>
            <a:avLst/>
            <a:gdLst>
              <a:gd name="connsiteX0" fmla="*/ 477078 w 826936"/>
              <a:gd name="connsiteY0" fmla="*/ 0 h 866692"/>
              <a:gd name="connsiteX1" fmla="*/ 826936 w 826936"/>
              <a:gd name="connsiteY1" fmla="*/ 190831 h 866692"/>
              <a:gd name="connsiteX2" fmla="*/ 572494 w 826936"/>
              <a:gd name="connsiteY2" fmla="*/ 564542 h 866692"/>
              <a:gd name="connsiteX3" fmla="*/ 286247 w 826936"/>
              <a:gd name="connsiteY3" fmla="*/ 866692 h 866692"/>
              <a:gd name="connsiteX4" fmla="*/ 0 w 826936"/>
              <a:gd name="connsiteY4" fmla="*/ 652007 h 866692"/>
              <a:gd name="connsiteX5" fmla="*/ 198783 w 826936"/>
              <a:gd name="connsiteY5" fmla="*/ 413467 h 866692"/>
              <a:gd name="connsiteX6" fmla="*/ 365760 w 826936"/>
              <a:gd name="connsiteY6" fmla="*/ 151074 h 866692"/>
              <a:gd name="connsiteX7" fmla="*/ 477078 w 826936"/>
              <a:gd name="connsiteY7" fmla="*/ 0 h 86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26936" h="866692">
                <a:moveTo>
                  <a:pt x="477078" y="0"/>
                </a:moveTo>
                <a:lnTo>
                  <a:pt x="826936" y="190831"/>
                </a:lnTo>
                <a:lnTo>
                  <a:pt x="572494" y="564542"/>
                </a:lnTo>
                <a:lnTo>
                  <a:pt x="286247" y="866692"/>
                </a:lnTo>
                <a:lnTo>
                  <a:pt x="0" y="652007"/>
                </a:lnTo>
                <a:lnTo>
                  <a:pt x="198783" y="413467"/>
                </a:lnTo>
                <a:lnTo>
                  <a:pt x="365760" y="151074"/>
                </a:lnTo>
                <a:lnTo>
                  <a:pt x="477078" y="0"/>
                </a:lnTo>
                <a:close/>
              </a:path>
            </a:pathLst>
          </a:cu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da-DK"/>
          </a:p>
        </p:txBody>
      </p:sp>
      <p:sp>
        <p:nvSpPr>
          <p:cNvPr id="6" name="Kombinationstegning: figur 5">
            <a:extLst>
              <a:ext uri="{FF2B5EF4-FFF2-40B4-BE49-F238E27FC236}">
                <a16:creationId xmlns:a16="http://schemas.microsoft.com/office/drawing/2014/main" id="{9383C294-6588-4071-9D7E-44764390B2FE}"/>
              </a:ext>
            </a:extLst>
          </p:cNvPr>
          <p:cNvSpPr/>
          <p:nvPr/>
        </p:nvSpPr>
        <p:spPr>
          <a:xfrm>
            <a:off x="5619247" y="3484520"/>
            <a:ext cx="484317" cy="396109"/>
          </a:xfrm>
          <a:custGeom>
            <a:avLst/>
            <a:gdLst>
              <a:gd name="connsiteX0" fmla="*/ 0 w 566382"/>
              <a:gd name="connsiteY0" fmla="*/ 197892 h 436728"/>
              <a:gd name="connsiteX1" fmla="*/ 300251 w 566382"/>
              <a:gd name="connsiteY1" fmla="*/ 436728 h 436728"/>
              <a:gd name="connsiteX2" fmla="*/ 566382 w 566382"/>
              <a:gd name="connsiteY2" fmla="*/ 136477 h 436728"/>
              <a:gd name="connsiteX3" fmla="*/ 327546 w 566382"/>
              <a:gd name="connsiteY3" fmla="*/ 0 h 436728"/>
              <a:gd name="connsiteX4" fmla="*/ 40943 w 566382"/>
              <a:gd name="connsiteY4" fmla="*/ 136477 h 436728"/>
              <a:gd name="connsiteX5" fmla="*/ 156949 w 566382"/>
              <a:gd name="connsiteY5" fmla="*/ 95534 h 436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6382" h="436728">
                <a:moveTo>
                  <a:pt x="0" y="197892"/>
                </a:moveTo>
                <a:lnTo>
                  <a:pt x="300251" y="436728"/>
                </a:lnTo>
                <a:lnTo>
                  <a:pt x="566382" y="136477"/>
                </a:lnTo>
                <a:lnTo>
                  <a:pt x="327546" y="0"/>
                </a:lnTo>
                <a:lnTo>
                  <a:pt x="40943" y="136477"/>
                </a:lnTo>
                <a:lnTo>
                  <a:pt x="156949" y="95534"/>
                </a:lnTo>
              </a:path>
            </a:pathLst>
          </a:cu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da-DK"/>
          </a:p>
        </p:txBody>
      </p:sp>
      <p:sp>
        <p:nvSpPr>
          <p:cNvPr id="10" name="Kombinationstegning: figur 9">
            <a:extLst>
              <a:ext uri="{FF2B5EF4-FFF2-40B4-BE49-F238E27FC236}">
                <a16:creationId xmlns:a16="http://schemas.microsoft.com/office/drawing/2014/main" id="{8B5A8BE6-2017-4CA3-89B8-DEEC757B2406}"/>
              </a:ext>
            </a:extLst>
          </p:cNvPr>
          <p:cNvSpPr/>
          <p:nvPr/>
        </p:nvSpPr>
        <p:spPr>
          <a:xfrm>
            <a:off x="6827123" y="3360736"/>
            <a:ext cx="746899" cy="835542"/>
          </a:xfrm>
          <a:custGeom>
            <a:avLst/>
            <a:gdLst>
              <a:gd name="connsiteX0" fmla="*/ 0 w 873457"/>
              <a:gd name="connsiteY0" fmla="*/ 798394 h 921224"/>
              <a:gd name="connsiteX1" fmla="*/ 218364 w 873457"/>
              <a:gd name="connsiteY1" fmla="*/ 921224 h 921224"/>
              <a:gd name="connsiteX2" fmla="*/ 409433 w 873457"/>
              <a:gd name="connsiteY2" fmla="*/ 634621 h 921224"/>
              <a:gd name="connsiteX3" fmla="*/ 682388 w 873457"/>
              <a:gd name="connsiteY3" fmla="*/ 382137 h 921224"/>
              <a:gd name="connsiteX4" fmla="*/ 873457 w 873457"/>
              <a:gd name="connsiteY4" fmla="*/ 238836 h 921224"/>
              <a:gd name="connsiteX5" fmla="*/ 545911 w 873457"/>
              <a:gd name="connsiteY5" fmla="*/ 0 h 921224"/>
              <a:gd name="connsiteX6" fmla="*/ 341194 w 873457"/>
              <a:gd name="connsiteY6" fmla="*/ 225188 h 921224"/>
              <a:gd name="connsiteX7" fmla="*/ 197893 w 873457"/>
              <a:gd name="connsiteY7" fmla="*/ 402609 h 921224"/>
              <a:gd name="connsiteX8" fmla="*/ 0 w 873457"/>
              <a:gd name="connsiteY8" fmla="*/ 798394 h 921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3457" h="921224">
                <a:moveTo>
                  <a:pt x="0" y="798394"/>
                </a:moveTo>
                <a:lnTo>
                  <a:pt x="218364" y="921224"/>
                </a:lnTo>
                <a:lnTo>
                  <a:pt x="409433" y="634621"/>
                </a:lnTo>
                <a:lnTo>
                  <a:pt x="682388" y="382137"/>
                </a:lnTo>
                <a:lnTo>
                  <a:pt x="873457" y="238836"/>
                </a:lnTo>
                <a:lnTo>
                  <a:pt x="545911" y="0"/>
                </a:lnTo>
                <a:lnTo>
                  <a:pt x="341194" y="225188"/>
                </a:lnTo>
                <a:lnTo>
                  <a:pt x="197893" y="402609"/>
                </a:lnTo>
                <a:lnTo>
                  <a:pt x="0" y="798394"/>
                </a:lnTo>
                <a:close/>
              </a:path>
            </a:pathLst>
          </a:cu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da-DK"/>
          </a:p>
        </p:txBody>
      </p:sp>
      <p:sp>
        <p:nvSpPr>
          <p:cNvPr id="17" name="Tekstboks 16"/>
          <p:cNvSpPr txBox="1"/>
          <p:nvPr/>
        </p:nvSpPr>
        <p:spPr>
          <a:xfrm>
            <a:off x="1182248" y="2574312"/>
            <a:ext cx="1232289" cy="373318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wrap="square" lIns="80147" tIns="40074" rIns="80147" bIns="40074" rtlCol="0">
            <a:spAutoFit/>
          </a:bodyPr>
          <a:lstStyle/>
          <a:p>
            <a:pPr algn="ctr"/>
            <a:r>
              <a:rPr lang="da-DK" sz="1900" dirty="0">
                <a:solidFill>
                  <a:srgbClr val="92D050"/>
                </a:solidFill>
              </a:rPr>
              <a:t>1</a:t>
            </a:r>
          </a:p>
        </p:txBody>
      </p:sp>
      <p:sp>
        <p:nvSpPr>
          <p:cNvPr id="18" name="Tekstboks 17"/>
          <p:cNvSpPr txBox="1"/>
          <p:nvPr/>
        </p:nvSpPr>
        <p:spPr>
          <a:xfrm>
            <a:off x="3846995" y="2454884"/>
            <a:ext cx="875740" cy="3579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80147" tIns="40074" rIns="80147" bIns="40074" rtlCol="0">
            <a:spAutoFit/>
          </a:bodyPr>
          <a:lstStyle/>
          <a:p>
            <a:pPr algn="ctr"/>
            <a:r>
              <a:rPr lang="da-DK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0" name="Tekstboks 19"/>
          <p:cNvSpPr txBox="1"/>
          <p:nvPr/>
        </p:nvSpPr>
        <p:spPr>
          <a:xfrm rot="18782174">
            <a:off x="5997448" y="2943170"/>
            <a:ext cx="849284" cy="3579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80147" tIns="40074" rIns="80147" bIns="40074" rtlCol="0">
            <a:spAutoFit/>
          </a:bodyPr>
          <a:lstStyle/>
          <a:p>
            <a:pPr algn="ctr"/>
            <a:r>
              <a:rPr lang="da-DK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1" name="Tekstboks 20"/>
          <p:cNvSpPr txBox="1"/>
          <p:nvPr/>
        </p:nvSpPr>
        <p:spPr>
          <a:xfrm rot="18901959">
            <a:off x="5904982" y="3717297"/>
            <a:ext cx="462891" cy="3579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80147" tIns="40074" rIns="80147" bIns="40074" rtlCol="0">
            <a:spAutoFit/>
          </a:bodyPr>
          <a:lstStyle/>
          <a:p>
            <a:pPr algn="ctr"/>
            <a:r>
              <a:rPr lang="da-DK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2" name="Tekstboks 21"/>
          <p:cNvSpPr txBox="1"/>
          <p:nvPr/>
        </p:nvSpPr>
        <p:spPr>
          <a:xfrm rot="18616190">
            <a:off x="6880689" y="4000310"/>
            <a:ext cx="1029748" cy="3579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80147" tIns="40074" rIns="80147" bIns="40074" rtlCol="0">
            <a:spAutoFit/>
          </a:bodyPr>
          <a:lstStyle/>
          <a:p>
            <a:pPr algn="ctr"/>
            <a:r>
              <a:rPr lang="da-DK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3" name="Tekstboks 22"/>
          <p:cNvSpPr txBox="1"/>
          <p:nvPr/>
        </p:nvSpPr>
        <p:spPr>
          <a:xfrm>
            <a:off x="2939981" y="2249205"/>
            <a:ext cx="706846" cy="3579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80147" tIns="40074" rIns="80147" bIns="40074" rtlCol="0">
            <a:spAutoFit/>
          </a:bodyPr>
          <a:lstStyle/>
          <a:p>
            <a:pPr algn="ctr"/>
            <a:r>
              <a:rPr lang="da-DK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4" name="Tekstboks 23"/>
          <p:cNvSpPr txBox="1"/>
          <p:nvPr/>
        </p:nvSpPr>
        <p:spPr>
          <a:xfrm>
            <a:off x="6480468" y="3330681"/>
            <a:ext cx="106340" cy="3579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80147" tIns="40074" rIns="80147" bIns="40074" rtlCol="0">
            <a:spAutoFit/>
          </a:bodyPr>
          <a:lstStyle/>
          <a:p>
            <a:pPr algn="ctr"/>
            <a:r>
              <a:rPr lang="da-DK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5" name="Tekstboks 24"/>
          <p:cNvSpPr txBox="1"/>
          <p:nvPr/>
        </p:nvSpPr>
        <p:spPr>
          <a:xfrm>
            <a:off x="3984612" y="3138272"/>
            <a:ext cx="481656" cy="3579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80147" tIns="40074" rIns="80147" bIns="40074" rtlCol="0">
            <a:spAutoFit/>
          </a:bodyPr>
          <a:lstStyle/>
          <a:p>
            <a:pPr algn="ctr"/>
            <a:r>
              <a:rPr lang="da-DK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6" name="Tekstboks 25"/>
          <p:cNvSpPr txBox="1"/>
          <p:nvPr/>
        </p:nvSpPr>
        <p:spPr>
          <a:xfrm>
            <a:off x="1547664" y="260648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400" b="1" dirty="0"/>
              <a:t>Så langt er opgraderingen</a:t>
            </a:r>
          </a:p>
        </p:txBody>
      </p:sp>
    </p:spTree>
    <p:extLst>
      <p:ext uri="{BB962C8B-B14F-4D97-AF65-F5344CB8AC3E}">
        <p14:creationId xmlns:p14="http://schemas.microsoft.com/office/powerpoint/2010/main" val="2641561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sz="2400" dirty="0"/>
              <a:t>Brugerrådets opgaver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000" dirty="0"/>
              <a:t>Fremtidens brugerejede antenneforening</a:t>
            </a:r>
          </a:p>
          <a:p>
            <a:pPr lvl="1">
              <a:buFont typeface="Courier New" pitchFamily="49" charset="0"/>
              <a:buChar char="o"/>
            </a:pPr>
            <a:r>
              <a:rPr lang="da-DK" sz="1800" dirty="0"/>
              <a:t>Én eller flere antenneforeninger?</a:t>
            </a:r>
          </a:p>
          <a:p>
            <a:pPr lvl="1">
              <a:buFont typeface="Courier New" pitchFamily="49" charset="0"/>
              <a:buChar char="o"/>
            </a:pPr>
            <a:r>
              <a:rPr lang="da-DK" sz="1800" dirty="0"/>
              <a:t>Koncessionshaver eller egen drift?</a:t>
            </a:r>
          </a:p>
          <a:p>
            <a:pPr lvl="1">
              <a:buFont typeface="Courier New" pitchFamily="49" charset="0"/>
              <a:buChar char="o"/>
            </a:pPr>
            <a:r>
              <a:rPr lang="da-DK" sz="1800" dirty="0"/>
              <a:t>Udbud eller ej?</a:t>
            </a:r>
          </a:p>
          <a:p>
            <a:pPr>
              <a:buNone/>
            </a:pPr>
            <a:endParaRPr lang="da-DK" sz="2200" dirty="0"/>
          </a:p>
          <a:p>
            <a:r>
              <a:rPr lang="da-DK" sz="2000" dirty="0"/>
              <a:t>Daglig drift</a:t>
            </a:r>
          </a:p>
          <a:p>
            <a:pPr lvl="1">
              <a:buFont typeface="Courier New" pitchFamily="49" charset="0"/>
              <a:buChar char="o"/>
            </a:pPr>
            <a:r>
              <a:rPr lang="da-DK" sz="1800" dirty="0"/>
              <a:t>Dialog og samarbejde med koncessionshaver</a:t>
            </a:r>
          </a:p>
          <a:p>
            <a:pPr lvl="1">
              <a:buFont typeface="Courier New" pitchFamily="49" charset="0"/>
              <a:buChar char="o"/>
            </a:pPr>
            <a:r>
              <a:rPr lang="da-DK" sz="1800" dirty="0"/>
              <a:t>Opgradering og renovering </a:t>
            </a:r>
          </a:p>
          <a:p>
            <a:pPr lvl="1">
              <a:buFont typeface="Courier New" pitchFamily="49" charset="0"/>
              <a:buChar char="o"/>
            </a:pPr>
            <a:r>
              <a:rPr lang="da-DK" sz="1800" dirty="0"/>
              <a:t>Håndtering af problemer påpeget af brugerne</a:t>
            </a:r>
          </a:p>
          <a:p>
            <a:pPr lvl="1">
              <a:buFont typeface="Courier New" pitchFamily="49" charset="0"/>
              <a:buChar char="o"/>
            </a:pPr>
            <a:r>
              <a:rPr lang="da-DK" sz="1800" dirty="0"/>
              <a:t>Indholdsleverandører</a:t>
            </a:r>
          </a:p>
          <a:p>
            <a:pPr>
              <a:buNone/>
            </a:pPr>
            <a:endParaRPr lang="da-DK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sz="2400" dirty="0"/>
              <a:t>Samarbejde med byråd og administration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sz="2200" dirty="0"/>
          </a:p>
          <a:p>
            <a:r>
              <a:rPr lang="da-DK" sz="2000" dirty="0"/>
              <a:t>Faste statusmøder med Økonomi- og Planudvalget (ØPU)</a:t>
            </a:r>
          </a:p>
          <a:p>
            <a:endParaRPr lang="da-DK" sz="2000" dirty="0"/>
          </a:p>
          <a:p>
            <a:r>
              <a:rPr lang="da-DK" sz="2000" dirty="0"/>
              <a:t>Brugerråd kan holde oplæg for byråd/ØPU efter behov</a:t>
            </a:r>
          </a:p>
          <a:p>
            <a:endParaRPr lang="da-DK" sz="2000" dirty="0"/>
          </a:p>
          <a:p>
            <a:r>
              <a:rPr lang="da-DK" sz="2000" dirty="0"/>
              <a:t>Kommunens administration yder administrativ bistand til rådet, hvis ønsket </a:t>
            </a:r>
          </a:p>
          <a:p>
            <a:endParaRPr lang="da-DK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sz="2400" dirty="0"/>
              <a:t>Pladser i brugerråd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000" dirty="0"/>
              <a:t>Pladserne i rådet fordeles, så dets medlemmer som udgangspunkt repræsenterer størrelsen på den medlemsgruppe, de repræsenterer</a:t>
            </a:r>
          </a:p>
          <a:p>
            <a:endParaRPr lang="da-DK" sz="2000" dirty="0"/>
          </a:p>
          <a:p>
            <a:r>
              <a:rPr lang="da-DK" sz="2000" dirty="0"/>
              <a:t>Hver ”medlemsgruppe” vælger og opstiller egne repræsentanter</a:t>
            </a:r>
          </a:p>
          <a:p>
            <a:endParaRPr lang="da-DK" sz="2200" dirty="0"/>
          </a:p>
          <a:p>
            <a:endParaRPr lang="da-DK" sz="2200" dirty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/>
        </p:nvGraphicFramePr>
        <p:xfrm>
          <a:off x="179512" y="3789040"/>
          <a:ext cx="8928992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975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314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a-DK" sz="1800" dirty="0"/>
                        <a:t>Landsbylaug og fritstående bygninger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800" dirty="0"/>
                        <a:t>3 repræsentanter </a:t>
                      </a:r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800" dirty="0"/>
                        <a:t>Almene boligselskaber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800" dirty="0"/>
                        <a:t>3 repræsentanter (maks. 2 fra samme boligforening) </a:t>
                      </a:r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800" dirty="0"/>
                        <a:t>Rækkehuse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800" dirty="0"/>
                        <a:t>2 repræsentanter </a:t>
                      </a:r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800" dirty="0"/>
                        <a:t>Etageboliger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800" dirty="0"/>
                        <a:t>2 repræsentanter </a:t>
                      </a:r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800" dirty="0"/>
                        <a:t>Kommunale pleje- og ældreboliger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800" dirty="0"/>
                        <a:t>1 repræsentant </a:t>
                      </a:r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5289451"/>
          </a:xfrm>
        </p:spPr>
        <p:txBody>
          <a:bodyPr numCol="2"/>
          <a:lstStyle/>
          <a:p>
            <a:pPr>
              <a:buNone/>
            </a:pPr>
            <a:r>
              <a:rPr lang="da-DK" sz="900" b="1" dirty="0"/>
              <a:t>Rækkehuse                                                             </a:t>
            </a:r>
            <a:r>
              <a:rPr lang="da-DK" sz="900" b="1" dirty="0">
                <a:solidFill>
                  <a:schemeClr val="accent6"/>
                </a:solidFill>
              </a:rPr>
              <a:t>2 pladser  </a:t>
            </a:r>
            <a:endParaRPr lang="da-DK" sz="900" dirty="0">
              <a:solidFill>
                <a:schemeClr val="accent6"/>
              </a:solidFill>
            </a:endParaRPr>
          </a:p>
          <a:p>
            <a:r>
              <a:rPr lang="da-DK" sz="900" dirty="0" err="1"/>
              <a:t>Grf</a:t>
            </a:r>
            <a:r>
              <a:rPr lang="da-DK" sz="900" dirty="0"/>
              <a:t>. </a:t>
            </a:r>
            <a:r>
              <a:rPr lang="da-DK" sz="900" dirty="0" err="1"/>
              <a:t>Bredekærparken</a:t>
            </a:r>
            <a:endParaRPr lang="da-DK" sz="900" dirty="0"/>
          </a:p>
          <a:p>
            <a:r>
              <a:rPr lang="da-DK" sz="900" dirty="0" err="1"/>
              <a:t>Grf</a:t>
            </a:r>
            <a:r>
              <a:rPr lang="da-DK" sz="900" dirty="0"/>
              <a:t>. </a:t>
            </a:r>
            <a:r>
              <a:rPr lang="da-DK" sz="900" dirty="0" err="1"/>
              <a:t>Brentedalen</a:t>
            </a:r>
            <a:r>
              <a:rPr lang="da-DK" sz="900" dirty="0"/>
              <a:t> 4 - 6</a:t>
            </a:r>
          </a:p>
          <a:p>
            <a:r>
              <a:rPr lang="da-DK" sz="900" dirty="0" err="1"/>
              <a:t>Grf</a:t>
            </a:r>
            <a:r>
              <a:rPr lang="da-DK" sz="900" dirty="0"/>
              <a:t>. </a:t>
            </a:r>
            <a:r>
              <a:rPr lang="da-DK" sz="900" dirty="0" err="1"/>
              <a:t>Jægerbuen</a:t>
            </a:r>
            <a:endParaRPr lang="da-DK" sz="900" dirty="0"/>
          </a:p>
          <a:p>
            <a:r>
              <a:rPr lang="da-DK" sz="900" dirty="0" err="1"/>
              <a:t>Grf</a:t>
            </a:r>
            <a:r>
              <a:rPr lang="da-DK" sz="900" dirty="0"/>
              <a:t>. Jægergården</a:t>
            </a:r>
          </a:p>
          <a:p>
            <a:r>
              <a:rPr lang="da-DK" sz="900" dirty="0" err="1"/>
              <a:t>Grf</a:t>
            </a:r>
            <a:r>
              <a:rPr lang="da-DK" sz="900" dirty="0"/>
              <a:t>. Strandgårdsparken</a:t>
            </a:r>
          </a:p>
          <a:p>
            <a:r>
              <a:rPr lang="da-DK" sz="900" dirty="0" err="1"/>
              <a:t>Grf</a:t>
            </a:r>
            <a:r>
              <a:rPr lang="da-DK" sz="900" dirty="0"/>
              <a:t>. Strandlunden</a:t>
            </a:r>
          </a:p>
          <a:p>
            <a:r>
              <a:rPr lang="da-DK" sz="900" dirty="0" err="1"/>
              <a:t>Grf</a:t>
            </a:r>
            <a:r>
              <a:rPr lang="da-DK" sz="900" dirty="0"/>
              <a:t>. Vildtbaneparken</a:t>
            </a:r>
          </a:p>
          <a:p>
            <a:endParaRPr lang="da-DK" sz="900" dirty="0"/>
          </a:p>
          <a:p>
            <a:endParaRPr lang="da-DK" sz="900" dirty="0"/>
          </a:p>
          <a:p>
            <a:pPr>
              <a:buNone/>
            </a:pPr>
            <a:r>
              <a:rPr lang="da-DK" sz="900" b="1" dirty="0"/>
              <a:t>Etageboliger (ejer og andel)                                  </a:t>
            </a:r>
            <a:r>
              <a:rPr lang="da-DK" sz="900" b="1" dirty="0">
                <a:solidFill>
                  <a:schemeClr val="accent6"/>
                </a:solidFill>
              </a:rPr>
              <a:t>2 pladser </a:t>
            </a:r>
            <a:endParaRPr lang="da-DK" sz="900" dirty="0">
              <a:solidFill>
                <a:schemeClr val="accent6"/>
              </a:solidFill>
            </a:endParaRPr>
          </a:p>
          <a:p>
            <a:r>
              <a:rPr lang="da-DK" sz="900" dirty="0" err="1"/>
              <a:t>Ejf</a:t>
            </a:r>
            <a:r>
              <a:rPr lang="da-DK" sz="900" dirty="0"/>
              <a:t>. Ishøj Centrum</a:t>
            </a:r>
          </a:p>
          <a:p>
            <a:r>
              <a:rPr lang="da-DK" sz="900" dirty="0" err="1"/>
              <a:t>Ejf</a:t>
            </a:r>
            <a:r>
              <a:rPr lang="da-DK" sz="900" dirty="0"/>
              <a:t>. </a:t>
            </a:r>
            <a:r>
              <a:rPr lang="da-DK" sz="900" dirty="0" err="1"/>
              <a:t>Gildbroterrasserne</a:t>
            </a:r>
            <a:endParaRPr lang="da-DK" sz="900" dirty="0"/>
          </a:p>
          <a:p>
            <a:r>
              <a:rPr lang="da-DK" sz="900" dirty="0" err="1"/>
              <a:t>Ejf</a:t>
            </a:r>
            <a:r>
              <a:rPr lang="da-DK" sz="900" dirty="0"/>
              <a:t>. </a:t>
            </a:r>
            <a:r>
              <a:rPr lang="da-DK" sz="900" dirty="0" err="1"/>
              <a:t>Åparken</a:t>
            </a:r>
            <a:r>
              <a:rPr lang="da-DK" sz="900" dirty="0"/>
              <a:t> </a:t>
            </a:r>
          </a:p>
          <a:p>
            <a:r>
              <a:rPr lang="da-DK" sz="900" dirty="0" err="1"/>
              <a:t>Abf</a:t>
            </a:r>
            <a:r>
              <a:rPr lang="da-DK" sz="900" dirty="0"/>
              <a:t>. Centerparken</a:t>
            </a:r>
          </a:p>
          <a:p>
            <a:r>
              <a:rPr lang="da-DK" sz="900" dirty="0"/>
              <a:t>Lejlighederne Tranegilde Strandvej</a:t>
            </a:r>
          </a:p>
          <a:p>
            <a:r>
              <a:rPr lang="da-DK" sz="900" dirty="0" err="1"/>
              <a:t>Ejf</a:t>
            </a:r>
            <a:r>
              <a:rPr lang="da-DK" sz="900" dirty="0"/>
              <a:t>. Tranebærhaven</a:t>
            </a:r>
          </a:p>
          <a:p>
            <a:r>
              <a:rPr lang="da-DK" sz="900" dirty="0"/>
              <a:t>Etageboliger, Ishøj Boulevard 11-65</a:t>
            </a:r>
          </a:p>
          <a:p>
            <a:r>
              <a:rPr lang="da-DK" sz="900" dirty="0"/>
              <a:t>Etageboliger, </a:t>
            </a:r>
            <a:r>
              <a:rPr lang="da-DK" sz="900" dirty="0" err="1"/>
              <a:t>Jægerbuen</a:t>
            </a:r>
            <a:r>
              <a:rPr lang="da-DK" sz="900" dirty="0"/>
              <a:t> 18-26</a:t>
            </a:r>
          </a:p>
          <a:p>
            <a:pPr>
              <a:buNone/>
            </a:pPr>
            <a:endParaRPr lang="da-DK" sz="900" dirty="0"/>
          </a:p>
          <a:p>
            <a:pPr>
              <a:buNone/>
            </a:pPr>
            <a:r>
              <a:rPr lang="da-DK" sz="900" dirty="0"/>
              <a:t> </a:t>
            </a:r>
          </a:p>
          <a:p>
            <a:pPr>
              <a:buNone/>
            </a:pPr>
            <a:r>
              <a:rPr lang="da-DK" sz="900" b="1" dirty="0"/>
              <a:t>Almene boligselskaber                                          </a:t>
            </a:r>
            <a:r>
              <a:rPr lang="da-DK" sz="900" b="1" dirty="0">
                <a:solidFill>
                  <a:schemeClr val="accent6"/>
                </a:solidFill>
              </a:rPr>
              <a:t>3 pladser</a:t>
            </a:r>
            <a:endParaRPr lang="da-DK" sz="900" dirty="0">
              <a:solidFill>
                <a:schemeClr val="accent6"/>
              </a:solidFill>
            </a:endParaRPr>
          </a:p>
          <a:p>
            <a:r>
              <a:rPr lang="da-DK" sz="900" dirty="0"/>
              <a:t>AAB 55</a:t>
            </a:r>
          </a:p>
          <a:p>
            <a:r>
              <a:rPr lang="da-DK" sz="900" dirty="0"/>
              <a:t>KAB </a:t>
            </a:r>
            <a:r>
              <a:rPr lang="da-DK" sz="900" dirty="0" err="1"/>
              <a:t>Baldershus</a:t>
            </a:r>
            <a:endParaRPr lang="da-DK" sz="900" dirty="0"/>
          </a:p>
          <a:p>
            <a:r>
              <a:rPr lang="da-DK" sz="900" dirty="0"/>
              <a:t>PAB (Musvitten)</a:t>
            </a:r>
          </a:p>
          <a:p>
            <a:pPr>
              <a:buNone/>
            </a:pPr>
            <a:endParaRPr lang="da-DK" sz="900" b="1" dirty="0"/>
          </a:p>
          <a:p>
            <a:pPr>
              <a:buNone/>
            </a:pPr>
            <a:endParaRPr lang="da-DK" sz="900" b="1" dirty="0"/>
          </a:p>
          <a:p>
            <a:pPr>
              <a:buNone/>
            </a:pPr>
            <a:r>
              <a:rPr lang="da-DK" sz="900" b="1" dirty="0"/>
              <a:t>Kommunale ældre- og plejeboliger                      </a:t>
            </a:r>
            <a:r>
              <a:rPr lang="da-DK" sz="900" b="1" dirty="0">
                <a:solidFill>
                  <a:schemeClr val="accent6"/>
                </a:solidFill>
              </a:rPr>
              <a:t>1 plads</a:t>
            </a:r>
          </a:p>
          <a:p>
            <a:r>
              <a:rPr lang="da-DK" sz="900" dirty="0" err="1"/>
              <a:t>Torsbo</a:t>
            </a:r>
            <a:endParaRPr lang="da-DK" sz="900" dirty="0"/>
          </a:p>
          <a:p>
            <a:r>
              <a:rPr lang="da-DK" sz="900" dirty="0" err="1"/>
              <a:t>Kærbo</a:t>
            </a:r>
            <a:endParaRPr lang="da-DK" sz="900" dirty="0"/>
          </a:p>
          <a:p>
            <a:pPr>
              <a:buNone/>
            </a:pPr>
            <a:endParaRPr lang="da-DK" sz="900" b="1" dirty="0"/>
          </a:p>
          <a:p>
            <a:pPr>
              <a:buNone/>
            </a:pPr>
            <a:endParaRPr lang="da-DK" sz="900" b="1" dirty="0"/>
          </a:p>
          <a:p>
            <a:pPr>
              <a:buNone/>
            </a:pPr>
            <a:endParaRPr lang="da-DK" sz="900" b="1" dirty="0"/>
          </a:p>
          <a:p>
            <a:pPr>
              <a:buNone/>
            </a:pPr>
            <a:r>
              <a:rPr lang="da-DK" sz="900" b="1" dirty="0"/>
              <a:t>Landsbylaug og fritstående bygninger                    </a:t>
            </a:r>
            <a:r>
              <a:rPr lang="da-DK" sz="900" b="1" dirty="0">
                <a:solidFill>
                  <a:schemeClr val="accent6"/>
                </a:solidFill>
              </a:rPr>
              <a:t>3 pladser        </a:t>
            </a:r>
            <a:endParaRPr lang="da-DK" sz="900" dirty="0">
              <a:solidFill>
                <a:schemeClr val="accent6"/>
              </a:solidFill>
            </a:endParaRPr>
          </a:p>
          <a:p>
            <a:r>
              <a:rPr lang="en-US" sz="900" dirty="0" err="1"/>
              <a:t>Grundejerf</a:t>
            </a:r>
            <a:r>
              <a:rPr lang="da-DK" sz="900" dirty="0"/>
              <a:t>. </a:t>
            </a:r>
            <a:r>
              <a:rPr lang="da-DK" sz="900" dirty="0" err="1"/>
              <a:t>Brentedalen</a:t>
            </a:r>
            <a:r>
              <a:rPr lang="da-DK" sz="900" dirty="0"/>
              <a:t> 4 - 6</a:t>
            </a:r>
          </a:p>
          <a:p>
            <a:r>
              <a:rPr lang="da-DK" sz="900" dirty="0" err="1"/>
              <a:t>Grf</a:t>
            </a:r>
            <a:r>
              <a:rPr lang="da-DK" sz="900" dirty="0"/>
              <a:t>. </a:t>
            </a:r>
            <a:r>
              <a:rPr lang="da-DK" sz="900" dirty="0" err="1"/>
              <a:t>Bredekærs</a:t>
            </a:r>
            <a:r>
              <a:rPr lang="da-DK" sz="900" dirty="0"/>
              <a:t> vænge</a:t>
            </a:r>
          </a:p>
          <a:p>
            <a:r>
              <a:rPr lang="da-DK" sz="900" dirty="0" err="1"/>
              <a:t>Grf</a:t>
            </a:r>
            <a:r>
              <a:rPr lang="da-DK" sz="900" dirty="0"/>
              <a:t>. Ishøj strand</a:t>
            </a:r>
          </a:p>
          <a:p>
            <a:r>
              <a:rPr lang="da-DK" sz="900" dirty="0" err="1"/>
              <a:t>Grf</a:t>
            </a:r>
            <a:r>
              <a:rPr lang="da-DK" sz="900" dirty="0"/>
              <a:t>. </a:t>
            </a:r>
            <a:r>
              <a:rPr lang="da-DK" sz="900" dirty="0" err="1"/>
              <a:t>Jægerkroen</a:t>
            </a:r>
            <a:endParaRPr lang="da-DK" sz="900" dirty="0"/>
          </a:p>
          <a:p>
            <a:r>
              <a:rPr lang="da-DK" sz="900" dirty="0" err="1"/>
              <a:t>Grf</a:t>
            </a:r>
            <a:r>
              <a:rPr lang="da-DK" sz="900" dirty="0"/>
              <a:t>. Liljevænget</a:t>
            </a:r>
          </a:p>
          <a:p>
            <a:r>
              <a:rPr lang="da-DK" sz="900" dirty="0" err="1"/>
              <a:t>Grf</a:t>
            </a:r>
            <a:r>
              <a:rPr lang="da-DK" sz="900" dirty="0"/>
              <a:t>. Lille strandvej</a:t>
            </a:r>
          </a:p>
          <a:p>
            <a:r>
              <a:rPr lang="da-DK" sz="900" dirty="0" err="1"/>
              <a:t>Grf</a:t>
            </a:r>
            <a:r>
              <a:rPr lang="da-DK" sz="900" dirty="0"/>
              <a:t>. Pilegården</a:t>
            </a:r>
          </a:p>
          <a:p>
            <a:r>
              <a:rPr lang="da-DK" sz="900" dirty="0" err="1"/>
              <a:t>Grf</a:t>
            </a:r>
            <a:r>
              <a:rPr lang="da-DK" sz="900" dirty="0"/>
              <a:t>. Pileskovens</a:t>
            </a:r>
          </a:p>
          <a:p>
            <a:r>
              <a:rPr lang="da-DK" sz="900" dirty="0" err="1"/>
              <a:t>Grf</a:t>
            </a:r>
            <a:r>
              <a:rPr lang="da-DK" sz="900" dirty="0"/>
              <a:t>. Skovvej</a:t>
            </a:r>
          </a:p>
          <a:p>
            <a:r>
              <a:rPr lang="da-DK" sz="900" dirty="0" err="1"/>
              <a:t>Grf</a:t>
            </a:r>
            <a:r>
              <a:rPr lang="da-DK" sz="900" dirty="0"/>
              <a:t>. </a:t>
            </a:r>
            <a:r>
              <a:rPr lang="da-DK" sz="900" dirty="0" err="1"/>
              <a:t>Søvangens</a:t>
            </a:r>
            <a:endParaRPr lang="da-DK" sz="900" dirty="0"/>
          </a:p>
          <a:p>
            <a:r>
              <a:rPr lang="da-DK" sz="900" dirty="0" err="1"/>
              <a:t>Grf</a:t>
            </a:r>
            <a:r>
              <a:rPr lang="da-DK" sz="900" dirty="0"/>
              <a:t>. </a:t>
            </a:r>
            <a:r>
              <a:rPr lang="da-DK" sz="900" dirty="0" err="1"/>
              <a:t>Tranedalen</a:t>
            </a:r>
            <a:endParaRPr lang="da-DK" sz="900" dirty="0"/>
          </a:p>
          <a:p>
            <a:r>
              <a:rPr lang="da-DK" sz="900" dirty="0" err="1"/>
              <a:t>Grf</a:t>
            </a:r>
            <a:r>
              <a:rPr lang="da-DK" sz="900" dirty="0"/>
              <a:t>. Tranegilde strandvej</a:t>
            </a:r>
          </a:p>
          <a:p>
            <a:r>
              <a:rPr lang="da-DK" sz="900" dirty="0" err="1"/>
              <a:t>Grf</a:t>
            </a:r>
            <a:r>
              <a:rPr lang="da-DK" sz="900" dirty="0"/>
              <a:t>. Traneparken</a:t>
            </a:r>
          </a:p>
          <a:p>
            <a:r>
              <a:rPr lang="da-DK" sz="900" dirty="0" err="1"/>
              <a:t>Grf</a:t>
            </a:r>
            <a:r>
              <a:rPr lang="da-DK" sz="900" dirty="0"/>
              <a:t>. Trekanten</a:t>
            </a:r>
          </a:p>
          <a:p>
            <a:r>
              <a:rPr lang="da-DK" sz="900" dirty="0" err="1"/>
              <a:t>Grf</a:t>
            </a:r>
            <a:r>
              <a:rPr lang="da-DK" sz="900" dirty="0"/>
              <a:t>. Vibeholms vænge</a:t>
            </a:r>
          </a:p>
          <a:p>
            <a:r>
              <a:rPr lang="da-DK" sz="900" dirty="0" err="1"/>
              <a:t>Grf</a:t>
            </a:r>
            <a:r>
              <a:rPr lang="da-DK" sz="900" dirty="0"/>
              <a:t>. </a:t>
            </a:r>
            <a:r>
              <a:rPr lang="da-DK" sz="900" dirty="0" err="1"/>
              <a:t>Ørnekærsvænge</a:t>
            </a:r>
            <a:r>
              <a:rPr lang="da-DK" sz="900" dirty="0"/>
              <a:t> / </a:t>
            </a:r>
            <a:r>
              <a:rPr lang="da-DK" sz="900" dirty="0" err="1"/>
              <a:t>ørnekærsgård</a:t>
            </a:r>
            <a:endParaRPr lang="da-DK" sz="900" dirty="0"/>
          </a:p>
          <a:p>
            <a:r>
              <a:rPr lang="da-DK" sz="900" dirty="0" err="1"/>
              <a:t>Grf</a:t>
            </a:r>
            <a:r>
              <a:rPr lang="da-DK" sz="900" dirty="0"/>
              <a:t>. </a:t>
            </a:r>
            <a:r>
              <a:rPr lang="da-DK" sz="900" dirty="0" err="1"/>
              <a:t>Ørnekærgård</a:t>
            </a:r>
            <a:endParaRPr lang="da-DK" sz="900" dirty="0"/>
          </a:p>
          <a:p>
            <a:endParaRPr lang="da-DK" sz="900" dirty="0"/>
          </a:p>
          <a:p>
            <a:pPr>
              <a:buNone/>
            </a:pPr>
            <a:r>
              <a:rPr lang="da-DK" sz="900" i="1" dirty="0"/>
              <a:t>Torslunde</a:t>
            </a:r>
            <a:endParaRPr lang="da-DK" sz="900" dirty="0"/>
          </a:p>
          <a:p>
            <a:r>
              <a:rPr lang="da-DK" sz="900" dirty="0" err="1"/>
              <a:t>Thorslunde</a:t>
            </a:r>
            <a:r>
              <a:rPr lang="da-DK" sz="900" dirty="0"/>
              <a:t> </a:t>
            </a:r>
            <a:r>
              <a:rPr lang="da-DK" sz="900" dirty="0" err="1"/>
              <a:t>Bylaug</a:t>
            </a:r>
            <a:endParaRPr lang="da-DK" sz="900" dirty="0"/>
          </a:p>
          <a:p>
            <a:r>
              <a:rPr lang="da-DK" sz="900" dirty="0"/>
              <a:t>Andelsboligforeningen </a:t>
            </a:r>
            <a:r>
              <a:rPr lang="da-DK" sz="900" dirty="0" err="1"/>
              <a:t>Åskrænten</a:t>
            </a:r>
            <a:endParaRPr lang="da-DK" sz="900" dirty="0"/>
          </a:p>
          <a:p>
            <a:pPr>
              <a:buNone/>
            </a:pPr>
            <a:r>
              <a:rPr lang="da-DK" sz="900" i="1" dirty="0"/>
              <a:t>Ishøj Landsby</a:t>
            </a:r>
            <a:endParaRPr lang="da-DK" sz="900" dirty="0"/>
          </a:p>
          <a:p>
            <a:r>
              <a:rPr lang="da-DK" sz="900" dirty="0"/>
              <a:t>Andelsboligforeningen Merlegårdsparken I</a:t>
            </a:r>
          </a:p>
          <a:p>
            <a:r>
              <a:rPr lang="da-DK" sz="900" dirty="0"/>
              <a:t>Andelsboligforeningen Merlegårdsparken II</a:t>
            </a:r>
          </a:p>
          <a:p>
            <a:r>
              <a:rPr lang="da-DK" sz="900" dirty="0"/>
              <a:t>Ejerboligforeningen Merlegårdsparken Ill</a:t>
            </a:r>
          </a:p>
          <a:p>
            <a:r>
              <a:rPr lang="da-DK" sz="900" dirty="0" err="1"/>
              <a:t>Grf</a:t>
            </a:r>
            <a:r>
              <a:rPr lang="da-DK" sz="900" dirty="0"/>
              <a:t>. Vestervang</a:t>
            </a:r>
          </a:p>
          <a:p>
            <a:r>
              <a:rPr lang="da-DK" sz="900" dirty="0" err="1"/>
              <a:t>Grf</a:t>
            </a:r>
            <a:r>
              <a:rPr lang="da-DK" sz="900" dirty="0"/>
              <a:t>. Landsbyen</a:t>
            </a:r>
          </a:p>
          <a:p>
            <a:r>
              <a:rPr lang="da-DK" sz="900" dirty="0"/>
              <a:t>  Ishøj </a:t>
            </a:r>
            <a:r>
              <a:rPr lang="da-DK" sz="900" dirty="0" err="1"/>
              <a:t>Bylaug</a:t>
            </a:r>
            <a:endParaRPr lang="da-DK" sz="900" dirty="0"/>
          </a:p>
          <a:p>
            <a:pPr>
              <a:buNone/>
            </a:pPr>
            <a:r>
              <a:rPr lang="da-DK" sz="900" i="1" dirty="0"/>
              <a:t>Tranegilde</a:t>
            </a:r>
            <a:endParaRPr lang="da-DK" sz="900" dirty="0"/>
          </a:p>
          <a:p>
            <a:r>
              <a:rPr lang="da-DK" sz="900" dirty="0"/>
              <a:t>Tranegilde Landsbylaug</a:t>
            </a:r>
          </a:p>
          <a:p>
            <a:endParaRPr lang="da-DK" sz="900" dirty="0"/>
          </a:p>
          <a:p>
            <a:pPr>
              <a:buNone/>
            </a:pPr>
            <a:endParaRPr lang="da-DK" sz="900" dirty="0"/>
          </a:p>
        </p:txBody>
      </p:sp>
      <p:sp>
        <p:nvSpPr>
          <p:cNvPr id="10" name="Tekstboks 9"/>
          <p:cNvSpPr txBox="1"/>
          <p:nvPr/>
        </p:nvSpPr>
        <p:spPr>
          <a:xfrm>
            <a:off x="899592" y="548680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400" b="1" dirty="0"/>
              <a:t>”Medlemsgrupper”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3853</TotalTime>
  <Words>505</Words>
  <Application>Microsoft Office PowerPoint</Application>
  <PresentationFormat>Skærmshow (4:3)</PresentationFormat>
  <Paragraphs>176</Paragraphs>
  <Slides>13</Slides>
  <Notes>2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13</vt:i4>
      </vt:variant>
    </vt:vector>
  </HeadingPairs>
  <TitlesOfParts>
    <vt:vector size="18" baseType="lpstr">
      <vt:lpstr>Arial</vt:lpstr>
      <vt:lpstr>Calibri</vt:lpstr>
      <vt:lpstr>Century Gothic</vt:lpstr>
      <vt:lpstr>Courier New</vt:lpstr>
      <vt:lpstr>Kontortema</vt:lpstr>
      <vt:lpstr>Informationsmøde om brugerråd Ishøj Fællesantenne</vt:lpstr>
      <vt:lpstr>Dagsorden</vt:lpstr>
      <vt:lpstr>Spørgsmål</vt:lpstr>
      <vt:lpstr>Status på Ishøj Fællesantenne</vt:lpstr>
      <vt:lpstr>PowerPoint-præsentation</vt:lpstr>
      <vt:lpstr>Brugerrådets opgaver</vt:lpstr>
      <vt:lpstr>Samarbejde med byråd og administration</vt:lpstr>
      <vt:lpstr>Pladser i brugerråd</vt:lpstr>
      <vt:lpstr>PowerPoint-præsentation</vt:lpstr>
      <vt:lpstr>Valg af repræsentanter</vt:lpstr>
      <vt:lpstr>Videre proces</vt:lpstr>
      <vt:lpstr>Drøftelser i medlemsgrupper</vt:lpstr>
      <vt:lpstr>PowerPoint-præsentation</vt:lpstr>
    </vt:vector>
  </TitlesOfParts>
  <Company>Ishøj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Overskrift</dc:title>
  <dc:creator>efg</dc:creator>
  <cp:lastModifiedBy>Preben Kok</cp:lastModifiedBy>
  <cp:revision>163</cp:revision>
  <dcterms:created xsi:type="dcterms:W3CDTF">2010-02-22T11:32:36Z</dcterms:created>
  <dcterms:modified xsi:type="dcterms:W3CDTF">2018-05-22T06:16:38Z</dcterms:modified>
</cp:coreProperties>
</file>